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38"/>
  </p:notesMasterIdLst>
  <p:sldIdLst>
    <p:sldId id="418" r:id="rId3"/>
    <p:sldId id="453" r:id="rId4"/>
    <p:sldId id="386" r:id="rId5"/>
    <p:sldId id="454" r:id="rId6"/>
    <p:sldId id="485" r:id="rId7"/>
    <p:sldId id="486" r:id="rId8"/>
    <p:sldId id="455" r:id="rId9"/>
    <p:sldId id="487" r:id="rId10"/>
    <p:sldId id="488" r:id="rId11"/>
    <p:sldId id="490" r:id="rId12"/>
    <p:sldId id="489" r:id="rId13"/>
    <p:sldId id="456" r:id="rId14"/>
    <p:sldId id="457" r:id="rId15"/>
    <p:sldId id="458" r:id="rId16"/>
    <p:sldId id="459" r:id="rId17"/>
    <p:sldId id="462" r:id="rId18"/>
    <p:sldId id="463" r:id="rId19"/>
    <p:sldId id="491" r:id="rId20"/>
    <p:sldId id="464" r:id="rId21"/>
    <p:sldId id="492" r:id="rId22"/>
    <p:sldId id="465" r:id="rId23"/>
    <p:sldId id="466" r:id="rId24"/>
    <p:sldId id="467" r:id="rId25"/>
    <p:sldId id="475" r:id="rId26"/>
    <p:sldId id="476" r:id="rId27"/>
    <p:sldId id="478" r:id="rId28"/>
    <p:sldId id="480" r:id="rId29"/>
    <p:sldId id="479" r:id="rId30"/>
    <p:sldId id="493" r:id="rId31"/>
    <p:sldId id="482" r:id="rId32"/>
    <p:sldId id="484" r:id="rId33"/>
    <p:sldId id="452" r:id="rId34"/>
    <p:sldId id="451" r:id="rId35"/>
    <p:sldId id="448" r:id="rId36"/>
    <p:sldId id="449" r:id="rId37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6E6E"/>
    <a:srgbClr val="008000"/>
    <a:srgbClr val="4F81BD"/>
    <a:srgbClr val="009900"/>
    <a:srgbClr val="0000FF"/>
    <a:srgbClr val="D04E1D"/>
    <a:srgbClr val="6D6D6D"/>
    <a:srgbClr val="D150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-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Светлый стиль 1 -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86" autoAdjust="0"/>
    <p:restoredTop sz="95799" autoAdjust="0"/>
  </p:normalViewPr>
  <p:slideViewPr>
    <p:cSldViewPr>
      <p:cViewPr varScale="1">
        <p:scale>
          <a:sx n="70" d="100"/>
          <a:sy n="70" d="100"/>
        </p:scale>
        <p:origin x="544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  <p:sld r:id="rId29" collapse="1"/>
      <p:sld r:id="rId30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9.xml"/><Relationship Id="rId13" Type="http://schemas.openxmlformats.org/officeDocument/2006/relationships/slide" Target="slides/slide14.xml"/><Relationship Id="rId18" Type="http://schemas.openxmlformats.org/officeDocument/2006/relationships/slide" Target="slides/slide19.xml"/><Relationship Id="rId26" Type="http://schemas.openxmlformats.org/officeDocument/2006/relationships/slide" Target="slides/slide27.xml"/><Relationship Id="rId3" Type="http://schemas.openxmlformats.org/officeDocument/2006/relationships/slide" Target="slides/slide4.xml"/><Relationship Id="rId21" Type="http://schemas.openxmlformats.org/officeDocument/2006/relationships/slide" Target="slides/slide22.xml"/><Relationship Id="rId7" Type="http://schemas.openxmlformats.org/officeDocument/2006/relationships/slide" Target="slides/slide8.xml"/><Relationship Id="rId12" Type="http://schemas.openxmlformats.org/officeDocument/2006/relationships/slide" Target="slides/slide13.xml"/><Relationship Id="rId17" Type="http://schemas.openxmlformats.org/officeDocument/2006/relationships/slide" Target="slides/slide18.xml"/><Relationship Id="rId25" Type="http://schemas.openxmlformats.org/officeDocument/2006/relationships/slide" Target="slides/slide26.xml"/><Relationship Id="rId2" Type="http://schemas.openxmlformats.org/officeDocument/2006/relationships/slide" Target="slides/slide3.xml"/><Relationship Id="rId16" Type="http://schemas.openxmlformats.org/officeDocument/2006/relationships/slide" Target="slides/slide17.xml"/><Relationship Id="rId20" Type="http://schemas.openxmlformats.org/officeDocument/2006/relationships/slide" Target="slides/slide21.xml"/><Relationship Id="rId29" Type="http://schemas.openxmlformats.org/officeDocument/2006/relationships/slide" Target="slides/slide30.xml"/><Relationship Id="rId1" Type="http://schemas.openxmlformats.org/officeDocument/2006/relationships/slide" Target="slides/slide2.xml"/><Relationship Id="rId6" Type="http://schemas.openxmlformats.org/officeDocument/2006/relationships/slide" Target="slides/slide7.xml"/><Relationship Id="rId11" Type="http://schemas.openxmlformats.org/officeDocument/2006/relationships/slide" Target="slides/slide12.xml"/><Relationship Id="rId24" Type="http://schemas.openxmlformats.org/officeDocument/2006/relationships/slide" Target="slides/slide25.xml"/><Relationship Id="rId5" Type="http://schemas.openxmlformats.org/officeDocument/2006/relationships/slide" Target="slides/slide6.xml"/><Relationship Id="rId15" Type="http://schemas.openxmlformats.org/officeDocument/2006/relationships/slide" Target="slides/slide16.xml"/><Relationship Id="rId23" Type="http://schemas.openxmlformats.org/officeDocument/2006/relationships/slide" Target="slides/slide24.xml"/><Relationship Id="rId28" Type="http://schemas.openxmlformats.org/officeDocument/2006/relationships/slide" Target="slides/slide29.xml"/><Relationship Id="rId10" Type="http://schemas.openxmlformats.org/officeDocument/2006/relationships/slide" Target="slides/slide11.xml"/><Relationship Id="rId19" Type="http://schemas.openxmlformats.org/officeDocument/2006/relationships/slide" Target="slides/slide20.xml"/><Relationship Id="rId4" Type="http://schemas.openxmlformats.org/officeDocument/2006/relationships/slide" Target="slides/slide5.xml"/><Relationship Id="rId9" Type="http://schemas.openxmlformats.org/officeDocument/2006/relationships/slide" Target="slides/slide10.xml"/><Relationship Id="rId14" Type="http://schemas.openxmlformats.org/officeDocument/2006/relationships/slide" Target="slides/slide15.xml"/><Relationship Id="rId22" Type="http://schemas.openxmlformats.org/officeDocument/2006/relationships/slide" Target="slides/slide23.xml"/><Relationship Id="rId27" Type="http://schemas.openxmlformats.org/officeDocument/2006/relationships/slide" Target="slides/slide28.xml"/><Relationship Id="rId30" Type="http://schemas.openxmlformats.org/officeDocument/2006/relationships/slide" Target="slides/slide31.xml"/></Relationships>
</file>

<file path=ppt/media/image1.jpeg>
</file>

<file path=ppt/media/image10.png>
</file>

<file path=ppt/media/image11.gif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png>
</file>

<file path=ppt/media/image19.gif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95645188-6A4D-4C85-B856-A4BE5EBBB006}" type="datetimeFigureOut">
              <a:rPr lang="en-US"/>
              <a:pPr>
                <a:defRPr/>
              </a:pPr>
              <a:t>1/31/2017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  <a:endParaRPr lang="en-US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666AA481-E30C-4065-A8C0-02429543A2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91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uk-UA"/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55D11FCB-918B-4415-A66C-E1CA6DCC6064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555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706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3726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837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8503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9592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404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9223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2685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825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51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020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321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8502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2020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5091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24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9084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25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3481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26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0889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9658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3215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5909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5185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30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160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31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9168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9257FB8-63EF-4E13-93FB-D2905A6BADA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24326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2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uk-UA"/>
          </a:p>
        </p:txBody>
      </p:sp>
      <p:sp>
        <p:nvSpPr>
          <p:cNvPr id="46083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16FE315-372D-4431-BC57-08764164FCC9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33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1874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8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299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3874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25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66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553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641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BF0935-CABC-4682-8BAC-84433E0A213B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F57DCD-8F70-4866-9628-688ACC2F689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84C53-E92B-4580-B62C-1D93A4522162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8F1DB3-E6FA-4395-800D-32CA8285525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98D693-55E9-4DFB-A6CF-E9CF1C2C453F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6C9895-5954-4679-9371-93EDFD36F8C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38E089-62ED-4B99-9D85-4233106172C3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8390516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E4D2F2-8EAD-4248-A8AF-937EE57F2432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1714334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71B655-9686-4700-A3E3-2677DD26807C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8710849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EFA3A0-0963-40F8-917D-76DEAAEFC216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6983620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2FADE-2241-4AB9-A208-782AC4633E65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5191292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3ABB79-FB1F-4563-8AEC-F75E8EA4533C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6660565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8CEBD2-D067-4C87-98E7-17140CF67479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598212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A170F8-514C-479C-AACB-5022023134F7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611834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0DF1A9-FA95-49E0-AD03-FC09736C0417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FF4D12-7BED-49F7-86C6-6CCA3FE5C21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3611C-DD27-4ADB-92CD-801180824883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3571875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55742B-6A67-44BA-9E65-E8ED5897B169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8242069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D9B4FD-8306-4B74-B1F8-D2E67870986E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660884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782FD2-711B-470D-82CE-B7001E2E881B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0170C-3AFA-4CDD-A1DA-1AAA6BD64BE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71E57-439A-43EC-83D3-278E8830CE17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433F12-FE4E-4717-9D29-D6CD8D0B8DA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71982B-4D5C-40A5-8680-D14AB22FF2F3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9CBD16-2B6C-4B5F-A27C-1BDE394B361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20B05-F5F3-4A96-8250-C35F2E564B2D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0F256-E42B-46E3-BD18-2E319822111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B3F4EA-9703-4187-B760-700E5A0AB8C1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6B4E2C-300C-486B-8509-BCD8ED93FAE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320BA2-2EDF-41A5-ABC7-3D8DD950C846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869A1B-8BBE-4A90-99EF-CA7AF3AB27D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/>
              <a:t>Вставка рисунка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A43563-9108-4986-BB01-3A90FE142772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42D713-2A41-45C4-A35B-2FA6DAB1D76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22085F9-DEDC-4373-9033-D5B96210CA5B}" type="datetime1">
              <a:rPr lang="ru-RU"/>
              <a:pPr>
                <a:defRPr/>
              </a:pPr>
              <a:t>31.01.2017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77E3926-5E4F-4976-9185-E0836A63B16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2C2E8B-7AD5-4B74-A391-C1BAFFD06762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31.01.2017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3255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push dir="u"/>
  </p:transition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sSnOQynTH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e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gif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s://github.com/fnnzzz" TargetMode="External"/><Relationship Id="rId4" Type="http://schemas.openxmlformats.org/officeDocument/2006/relationships/hyperlink" Target="https://ua.linkedin.com/in/fnnzzz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itvdn.com/ru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testprovider.com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hyperlink" Target="TestProvider.com" TargetMode="Externa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es-modern-usag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es-modern-usag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itvdn.com/ru/video/react-js-essential" TargetMode="Externa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Фигура, имеющая форму буквы L 6"/>
          <p:cNvSpPr/>
          <p:nvPr/>
        </p:nvSpPr>
        <p:spPr>
          <a:xfrm rot="10800000">
            <a:off x="0" y="0"/>
            <a:ext cx="12215813" cy="6858000"/>
          </a:xfrm>
          <a:prstGeom prst="corner">
            <a:avLst>
              <a:gd name="adj1" fmla="val 6267"/>
              <a:gd name="adj2" fmla="val 6637"/>
            </a:avLst>
          </a:prstGeom>
          <a:solidFill>
            <a:srgbClr val="6D6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4339" name="Прямоугольник 11"/>
          <p:cNvSpPr>
            <a:spLocks noChangeArrowheads="1"/>
          </p:cNvSpPr>
          <p:nvPr/>
        </p:nvSpPr>
        <p:spPr bwMode="auto">
          <a:xfrm>
            <a:off x="821531" y="3905071"/>
            <a:ext cx="1057275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7200" dirty="0">
                <a:solidFill>
                  <a:srgbClr val="D1501F"/>
                </a:solidFill>
                <a:latin typeface="Segoe UI Light" pitchFamily="34" charset="0"/>
              </a:rPr>
              <a:t>REACT ADVANCED</a:t>
            </a:r>
          </a:p>
        </p:txBody>
      </p:sp>
      <p:pic>
        <p:nvPicPr>
          <p:cNvPr id="14340" name="Рисунок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759950" y="457200"/>
            <a:ext cx="1898650" cy="817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1" name="Прямоугольник 12"/>
          <p:cNvSpPr>
            <a:spLocks noChangeArrowheads="1"/>
          </p:cNvSpPr>
          <p:nvPr/>
        </p:nvSpPr>
        <p:spPr bwMode="auto">
          <a:xfrm>
            <a:off x="1447800" y="111125"/>
            <a:ext cx="50292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0" bIns="0"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</a:t>
            </a:r>
          </a:p>
        </p:txBody>
      </p:sp>
      <p:sp>
        <p:nvSpPr>
          <p:cNvPr id="14342" name="Прямоугольник 13"/>
          <p:cNvSpPr>
            <a:spLocks noChangeArrowheads="1"/>
          </p:cNvSpPr>
          <p:nvPr/>
        </p:nvSpPr>
        <p:spPr bwMode="auto">
          <a:xfrm rot="5400000">
            <a:off x="8739188" y="3482975"/>
            <a:ext cx="6553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Информационный видеосервис для разработчиков программного обеспечения</a:t>
            </a:r>
            <a:endParaRPr lang="en-US" sz="1400">
              <a:solidFill>
                <a:schemeClr val="bg1"/>
              </a:solidFill>
              <a:latin typeface="Segoe UI Light" pitchFamily="34" charset="0"/>
              <a:cs typeface="Segoe UI Light" pitchFamily="34" charset="0"/>
            </a:endParaRPr>
          </a:p>
        </p:txBody>
      </p:sp>
      <p:pic>
        <p:nvPicPr>
          <p:cNvPr id="14343" name="Рисунок 1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0" y="76200"/>
            <a:ext cx="1023938" cy="28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4" name="Прямоугольник 15"/>
          <p:cNvSpPr>
            <a:spLocks noChangeArrowheads="1"/>
          </p:cNvSpPr>
          <p:nvPr/>
        </p:nvSpPr>
        <p:spPr bwMode="auto">
          <a:xfrm>
            <a:off x="9707563" y="111125"/>
            <a:ext cx="18288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0" bIns="0"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http://itvdn.com</a:t>
            </a:r>
          </a:p>
        </p:txBody>
      </p:sp>
      <p:pic>
        <p:nvPicPr>
          <p:cNvPr id="14345" name="Рисунок 1"/>
          <p:cNvPicPr>
            <a:picLocks noChangeAspect="1"/>
          </p:cNvPicPr>
          <p:nvPr/>
        </p:nvPicPr>
        <p:blipFill>
          <a:blip r:embed="rId5"/>
          <a:srcRect l="23933" t="16042" r="26019" b="29813"/>
          <a:stretch>
            <a:fillRect/>
          </a:stretch>
        </p:blipFill>
        <p:spPr bwMode="auto">
          <a:xfrm>
            <a:off x="9067800" y="5461000"/>
            <a:ext cx="219075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651"/>
          <a:stretch/>
        </p:blipFill>
        <p:spPr>
          <a:xfrm>
            <a:off x="4908276" y="1603947"/>
            <a:ext cx="2399259" cy="20475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Advanced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010400" y="1163359"/>
            <a:ext cx="3857146" cy="8925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endParaRPr lang="en-US" dirty="0" smtClean="0">
              <a:solidFill>
                <a:srgbClr val="D04E1D"/>
              </a:solidFill>
              <a:latin typeface="Operator Mono Book" panose="02000009000000000000" pitchFamily="49" charset="0"/>
              <a:cs typeface="Segoe UI Light" pitchFamily="34" charset="0"/>
            </a:endParaRPr>
          </a:p>
          <a:p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 </a:t>
            </a:r>
            <a:r>
              <a:rPr lang="en-US" sz="1600" dirty="0" err="1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followingUsers</a:t>
            </a:r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= []  </a:t>
            </a:r>
          </a:p>
          <a:p>
            <a:endParaRPr lang="en-US" dirty="0">
              <a:latin typeface="Operator Mono Book" panose="02000009000000000000" pitchFamily="49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219200" y="1234735"/>
            <a:ext cx="131478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INIT:</a:t>
            </a:r>
            <a:endParaRPr lang="en-US" sz="3200" dirty="0"/>
          </a:p>
        </p:txBody>
      </p:sp>
      <p:sp>
        <p:nvSpPr>
          <p:cNvPr id="5" name="Right Arrow 4"/>
          <p:cNvSpPr/>
          <p:nvPr/>
        </p:nvSpPr>
        <p:spPr>
          <a:xfrm>
            <a:off x="4800600" y="1448009"/>
            <a:ext cx="1828800" cy="304800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10400" y="2449860"/>
            <a:ext cx="3857146" cy="14157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endParaRPr lang="en-US" dirty="0" smtClean="0">
              <a:solidFill>
                <a:srgbClr val="D04E1D"/>
              </a:solidFill>
              <a:latin typeface="Operator Mono Book" panose="02000009000000000000" pitchFamily="49" charset="0"/>
              <a:cs typeface="Segoe UI Light" pitchFamily="34" charset="0"/>
            </a:endParaRPr>
          </a:p>
          <a:p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 </a:t>
            </a:r>
            <a:r>
              <a:rPr lang="en-US" sz="1600" dirty="0" err="1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followingUsers</a:t>
            </a:r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= [</a:t>
            </a:r>
          </a:p>
          <a:p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    “@user123”,</a:t>
            </a:r>
            <a:endParaRPr lang="en-US" sz="1600" dirty="0">
              <a:solidFill>
                <a:srgbClr val="D04E1D"/>
              </a:solidFill>
              <a:latin typeface="Operator Mono Book" panose="02000009000000000000" pitchFamily="49" charset="0"/>
              <a:cs typeface="Segoe UI Light" pitchFamily="34" charset="0"/>
            </a:endParaRPr>
          </a:p>
          <a:p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 ]  </a:t>
            </a:r>
          </a:p>
          <a:p>
            <a:endParaRPr lang="en-US" dirty="0">
              <a:latin typeface="Operator Mono Book" panose="02000009000000000000" pitchFamily="49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219200" y="2803803"/>
            <a:ext cx="314701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a</a:t>
            </a:r>
            <a:r>
              <a:rPr lang="en-US" sz="20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ction: “FOLLOW_USER”</a:t>
            </a:r>
          </a:p>
          <a:p>
            <a:r>
              <a:rPr lang="en-US" sz="2000" dirty="0" err="1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userName</a:t>
            </a:r>
            <a:r>
              <a:rPr lang="en-US" sz="20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: “@user123”</a:t>
            </a:r>
          </a:p>
        </p:txBody>
      </p:sp>
      <p:sp>
        <p:nvSpPr>
          <p:cNvPr id="24" name="Right Arrow 23"/>
          <p:cNvSpPr/>
          <p:nvPr/>
        </p:nvSpPr>
        <p:spPr>
          <a:xfrm>
            <a:off x="4800600" y="3005346"/>
            <a:ext cx="1828800" cy="304800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010400" y="4218742"/>
            <a:ext cx="3857146" cy="16619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endParaRPr lang="en-US" dirty="0" smtClean="0">
              <a:solidFill>
                <a:srgbClr val="D04E1D"/>
              </a:solidFill>
              <a:latin typeface="Operator Mono Book" panose="02000009000000000000" pitchFamily="49" charset="0"/>
              <a:cs typeface="Segoe UI Light" pitchFamily="34" charset="0"/>
            </a:endParaRPr>
          </a:p>
          <a:p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 </a:t>
            </a:r>
            <a:r>
              <a:rPr lang="en-US" sz="1600" dirty="0" err="1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followingUsers</a:t>
            </a:r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= [</a:t>
            </a:r>
          </a:p>
          <a:p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    “@user123”,</a:t>
            </a:r>
          </a:p>
          <a:p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    “@alex_321”,</a:t>
            </a:r>
            <a:endParaRPr lang="en-US" sz="1600" dirty="0">
              <a:solidFill>
                <a:srgbClr val="D04E1D"/>
              </a:solidFill>
              <a:latin typeface="Operator Mono Book" panose="02000009000000000000" pitchFamily="49" charset="0"/>
              <a:cs typeface="Segoe UI Light" pitchFamily="34" charset="0"/>
            </a:endParaRPr>
          </a:p>
          <a:p>
            <a:r>
              <a:rPr lang="en-US" sz="16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  ]  </a:t>
            </a:r>
          </a:p>
          <a:p>
            <a:endParaRPr lang="en-US" dirty="0">
              <a:latin typeface="Operator Mono Book" panose="02000009000000000000" pitchFamily="49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219200" y="4549914"/>
            <a:ext cx="314701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a</a:t>
            </a:r>
            <a:r>
              <a:rPr lang="en-US" sz="20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ction: “FOLLOW_USER”</a:t>
            </a:r>
          </a:p>
          <a:p>
            <a:r>
              <a:rPr lang="en-US" sz="2000" dirty="0" err="1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userName</a:t>
            </a:r>
            <a:r>
              <a:rPr lang="en-US" sz="2000" dirty="0" smtClean="0">
                <a:solidFill>
                  <a:srgbClr val="D04E1D"/>
                </a:solidFill>
                <a:latin typeface="Operator Mono Book" panose="02000009000000000000" pitchFamily="49" charset="0"/>
                <a:cs typeface="Segoe UI Light" pitchFamily="34" charset="0"/>
              </a:rPr>
              <a:t>: “@alex_321”</a:t>
            </a:r>
          </a:p>
        </p:txBody>
      </p:sp>
      <p:sp>
        <p:nvSpPr>
          <p:cNvPr id="27" name="Right Arrow 26"/>
          <p:cNvSpPr/>
          <p:nvPr/>
        </p:nvSpPr>
        <p:spPr>
          <a:xfrm>
            <a:off x="4800600" y="4775270"/>
            <a:ext cx="1828800" cy="304800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9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0" grpId="0"/>
      <p:bldP spid="5" grpId="0" animBg="1"/>
      <p:bldP spid="22" grpId="0" animBg="1"/>
      <p:bldP spid="23" grpId="0"/>
      <p:bldP spid="24" grpId="0" animBg="1"/>
      <p:bldP spid="25" grpId="0" animBg="1"/>
      <p:bldP spid="26" grpId="0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b="1" dirty="0" smtClean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Dan Abramov </a:t>
            </a:r>
            <a:r>
              <a:rPr lang="en-US" sz="2800" dirty="0" smtClean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at React-Europe 2015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 rotWithShape="1">
          <a:blip r:embed="rId4"/>
          <a:srcRect t="16649" b="7913"/>
          <a:stretch/>
        </p:blipFill>
        <p:spPr>
          <a:xfrm>
            <a:off x="2065372" y="2057400"/>
            <a:ext cx="8061256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8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Hot Module Replacement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-361638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1752600"/>
            <a:ext cx="5078333" cy="418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70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Time Traveling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050" y="1744646"/>
            <a:ext cx="7886700" cy="422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7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features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124599"/>
            <a:ext cx="62562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90259" y="1636664"/>
            <a:ext cx="6096000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Segoe UI Light" pitchFamily="34" charset="0"/>
                <a:cs typeface="Segoe UI Light" pitchFamily="34" charset="0"/>
              </a:rPr>
              <a:t>Hot Module Replacement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Segoe UI Light" pitchFamily="34" charset="0"/>
                <a:cs typeface="Segoe UI Light" pitchFamily="34" charset="0"/>
              </a:rPr>
              <a:t>Time Traveling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Segoe UI Light" pitchFamily="34" charset="0"/>
                <a:cs typeface="Segoe UI Light" pitchFamily="34" charset="0"/>
              </a:rPr>
              <a:t>Single </a:t>
            </a:r>
            <a:r>
              <a:rPr lang="en-US" sz="2000" dirty="0" smtClean="0">
                <a:latin typeface="Segoe UI Light" pitchFamily="34" charset="0"/>
                <a:cs typeface="Segoe UI Light" pitchFamily="34" charset="0"/>
              </a:rPr>
              <a:t>Store (</a:t>
            </a:r>
            <a:r>
              <a:rPr lang="en-US" sz="2000" i="1" dirty="0" smtClean="0">
                <a:latin typeface="Segoe UI Light" pitchFamily="34" charset="0"/>
                <a:cs typeface="Segoe UI Light" pitchFamily="34" charset="0"/>
              </a:rPr>
              <a:t>Single Source of Truth</a:t>
            </a:r>
            <a:r>
              <a:rPr lang="en-US" sz="2000" dirty="0" smtClean="0">
                <a:latin typeface="Segoe UI Light" pitchFamily="34" charset="0"/>
                <a:cs typeface="Segoe UI Light" pitchFamily="34" charset="0"/>
              </a:rPr>
              <a:t>)</a:t>
            </a:r>
            <a:endParaRPr lang="en-US" sz="2000" dirty="0">
              <a:latin typeface="Segoe UI Light" pitchFamily="34" charset="0"/>
              <a:cs typeface="Segoe UI Light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Меньшее количество 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boilerplate </a:t>
            </a: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кода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Segoe UI Light" pitchFamily="34" charset="0"/>
                <a:cs typeface="Segoe UI Light" pitchFamily="34" charset="0"/>
              </a:rPr>
              <a:t>Immutable Store</a:t>
            </a:r>
            <a:endParaRPr lang="ru-RU" sz="2000" dirty="0">
              <a:latin typeface="Segoe UI Light" pitchFamily="34" charset="0"/>
              <a:cs typeface="Segoe UI Light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Удобное и простое тестирование</a:t>
            </a:r>
            <a:endParaRPr lang="en-US" sz="2000" dirty="0">
              <a:latin typeface="Segoe UI Light" pitchFamily="34" charset="0"/>
              <a:cs typeface="Segoe UI Light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Простой и минималистичный 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API</a:t>
            </a:r>
            <a:endParaRPr lang="ru-RU" sz="2000" dirty="0">
              <a:latin typeface="Segoe UI Light" pitchFamily="34" charset="0"/>
              <a:cs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70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API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31040" t="52892" r="36163" b="18478"/>
          <a:stretch/>
        </p:blipFill>
        <p:spPr>
          <a:xfrm>
            <a:off x="2514600" y="2332953"/>
            <a:ext cx="4267201" cy="20070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31040" t="21739" r="36163" b="48551"/>
          <a:stretch/>
        </p:blipFill>
        <p:spPr>
          <a:xfrm>
            <a:off x="6477000" y="2257241"/>
            <a:ext cx="4267201" cy="208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90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features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290259" y="1636664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Segoe UI Light" pitchFamily="34" charset="0"/>
                <a:cs typeface="Segoe UI Light" pitchFamily="34" charset="0"/>
              </a:rPr>
              <a:t>Hot Module Replacement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Segoe UI Light" pitchFamily="34" charset="0"/>
                <a:cs typeface="Segoe UI Light" pitchFamily="34" charset="0"/>
              </a:rPr>
              <a:t>Time Traveling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Segoe UI Light" pitchFamily="34" charset="0"/>
                <a:cs typeface="Segoe UI Light" pitchFamily="34" charset="0"/>
              </a:rPr>
              <a:t>Single Store (</a:t>
            </a:r>
            <a:r>
              <a:rPr lang="en-US" sz="2000" i="1" dirty="0">
                <a:latin typeface="Segoe UI Light" pitchFamily="34" charset="0"/>
                <a:cs typeface="Segoe UI Light" pitchFamily="34" charset="0"/>
              </a:rPr>
              <a:t>Single Source of Truth</a:t>
            </a:r>
            <a:r>
              <a:rPr lang="en-US" sz="2000" dirty="0" smtClean="0">
                <a:latin typeface="Segoe UI Light" pitchFamily="34" charset="0"/>
                <a:cs typeface="Segoe UI Light" pitchFamily="34" charset="0"/>
              </a:rPr>
              <a:t>)</a:t>
            </a:r>
            <a:endParaRPr lang="en-US" sz="2000" dirty="0">
              <a:latin typeface="Segoe UI Light" pitchFamily="34" charset="0"/>
              <a:cs typeface="Segoe UI Light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Меньшее количество 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boilerplate </a:t>
            </a: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кода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Segoe UI Light" pitchFamily="34" charset="0"/>
                <a:cs typeface="Segoe UI Light" pitchFamily="34" charset="0"/>
              </a:rPr>
              <a:t>Immutable Store</a:t>
            </a:r>
            <a:endParaRPr lang="ru-RU" sz="2000" dirty="0">
              <a:latin typeface="Segoe UI Light" pitchFamily="34" charset="0"/>
              <a:cs typeface="Segoe UI Light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Удобное и простое тестирование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Простой и минималистичный 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API</a:t>
            </a:r>
            <a:endParaRPr lang="ru-RU" sz="2000" dirty="0">
              <a:latin typeface="Segoe UI Light" pitchFamily="34" charset="0"/>
              <a:cs typeface="Segoe UI Light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Точки расширения (</a:t>
            </a:r>
            <a:r>
              <a:rPr lang="en-US" sz="2000" dirty="0" err="1">
                <a:latin typeface="Segoe UI Light" pitchFamily="34" charset="0"/>
                <a:cs typeface="Segoe UI Light" pitchFamily="34" charset="0"/>
              </a:rPr>
              <a:t>middlewares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53411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2133600" y="3124200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44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Нужен ли вам </a:t>
            </a:r>
            <a:r>
              <a:rPr lang="en-US" sz="4400" b="1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r>
              <a:rPr lang="en-US" sz="4400" b="1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?</a:t>
            </a:r>
            <a:endParaRPr lang="ru-RU" sz="44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713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 каких случаях нам нужен </a:t>
            </a:r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290259" y="1636664"/>
            <a:ext cx="6096000" cy="4966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 smtClean="0">
                <a:latin typeface="Segoe UI Light" pitchFamily="34" charset="0"/>
                <a:cs typeface="Segoe UI Light" pitchFamily="34" charset="0"/>
              </a:rPr>
              <a:t>Гонки состояний (</a:t>
            </a:r>
            <a:r>
              <a:rPr lang="en-US" i="1" dirty="0" smtClean="0">
                <a:latin typeface="Segoe UI Light" pitchFamily="34" charset="0"/>
                <a:cs typeface="Segoe UI Light" pitchFamily="34" charset="0"/>
              </a:rPr>
              <a:t>Race Conditions</a:t>
            </a:r>
            <a:r>
              <a:rPr lang="en-US" sz="2000" dirty="0" smtClean="0">
                <a:latin typeface="Segoe UI Light" pitchFamily="34" charset="0"/>
                <a:cs typeface="Segoe UI Light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6253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 каких случаях нам нужен </a:t>
            </a:r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pic>
        <p:nvPicPr>
          <p:cNvPr id="1026" name="Picture 2" descr="http://www.macdrifter.com/uploads/2012/01/Screen-Shot-20120121_221925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38" t="34834" r="10894" b="29134"/>
          <a:stretch/>
        </p:blipFill>
        <p:spPr bwMode="auto">
          <a:xfrm>
            <a:off x="819150" y="2057400"/>
            <a:ext cx="26670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805992" y="1752600"/>
            <a:ext cx="1327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chemeClr val="accent3">
                    <a:lumMod val="75000"/>
                  </a:schemeClr>
                </a:solidFill>
                <a:latin typeface="Segoe UI Light" pitchFamily="34" charset="0"/>
                <a:cs typeface="Segoe UI Light" pitchFamily="34" charset="0"/>
              </a:rPr>
              <a:t>Введите сумму</a:t>
            </a:r>
            <a:endParaRPr lang="en-US" sz="14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028" name="Picture 4" descr="http://lightwaveconsultgrp.com/wp-content/uploads/2016/01/API-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950" y="4062761"/>
            <a:ext cx="2057400" cy="121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preloaders.net/preloaders/364/Dancing%20kitty.gif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2843213"/>
            <a:ext cx="60960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2057400" y="3152775"/>
            <a:ext cx="44196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57400" y="2819400"/>
            <a:ext cx="0" cy="11114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3175774" y="4551303"/>
            <a:ext cx="2233600" cy="2344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040" name="Picture 16" descr="https://static.webyog.com/images/tick_1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051" y="4062761"/>
            <a:ext cx="990949" cy="9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 23"/>
          <p:cNvSpPr/>
          <p:nvPr/>
        </p:nvSpPr>
        <p:spPr>
          <a:xfrm>
            <a:off x="6529516" y="3200693"/>
            <a:ext cx="2289717" cy="1438120"/>
          </a:xfrm>
          <a:custGeom>
            <a:avLst/>
            <a:gdLst>
              <a:gd name="connsiteX0" fmla="*/ 0 w 2289717"/>
              <a:gd name="connsiteY0" fmla="*/ 1427356 h 1438120"/>
              <a:gd name="connsiteX1" fmla="*/ 1263804 w 2289717"/>
              <a:gd name="connsiteY1" fmla="*/ 1345581 h 1438120"/>
              <a:gd name="connsiteX2" fmla="*/ 2007219 w 2289717"/>
              <a:gd name="connsiteY2" fmla="*/ 750849 h 1438120"/>
              <a:gd name="connsiteX3" fmla="*/ 2289717 w 2289717"/>
              <a:gd name="connsiteY3" fmla="*/ 0 h 143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9717" h="1438120">
                <a:moveTo>
                  <a:pt x="0" y="1427356"/>
                </a:moveTo>
                <a:cubicBezTo>
                  <a:pt x="464634" y="1442844"/>
                  <a:pt x="929268" y="1458332"/>
                  <a:pt x="1263804" y="1345581"/>
                </a:cubicBezTo>
                <a:cubicBezTo>
                  <a:pt x="1598341" y="1232830"/>
                  <a:pt x="1836234" y="975112"/>
                  <a:pt x="2007219" y="750849"/>
                </a:cubicBezTo>
                <a:cubicBezTo>
                  <a:pt x="2178205" y="526585"/>
                  <a:pt x="2240156" y="126380"/>
                  <a:pt x="2289717" y="0"/>
                </a:cubicBez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2" name="Picture 18" descr="https://www.monito.com/blog/wp-content/uploads/2015/01/cat_icons_cash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3933" y="2169081"/>
            <a:ext cx="990600" cy="907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00 Pointer Hand Icon | Swanky Outlines Iconset | PixelKit  ClipArt 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801" y="2519001"/>
            <a:ext cx="353199" cy="35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44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2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Автор курса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18" name="Прямоугольник 1"/>
          <p:cNvSpPr>
            <a:spLocks noChangeArrowheads="1"/>
          </p:cNvSpPr>
          <p:nvPr/>
        </p:nvSpPr>
        <p:spPr bwMode="auto">
          <a:xfrm>
            <a:off x="1587241" y="4562433"/>
            <a:ext cx="2286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Vlad Feninets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238" y="1554624"/>
            <a:ext cx="2847975" cy="2847975"/>
          </a:xfrm>
          <a:prstGeom prst="rect">
            <a:avLst/>
          </a:prstGeom>
        </p:spPr>
      </p:pic>
      <p:sp>
        <p:nvSpPr>
          <p:cNvPr id="22" name="Прямоугольник 1"/>
          <p:cNvSpPr>
            <a:spLocks noChangeArrowheads="1"/>
          </p:cNvSpPr>
          <p:nvPr/>
        </p:nvSpPr>
        <p:spPr bwMode="auto">
          <a:xfrm>
            <a:off x="1265238" y="5034779"/>
            <a:ext cx="410001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6E6E6E"/>
                </a:solidFill>
                <a:latin typeface="Segoe UI Light" pitchFamily="34" charset="0"/>
                <a:cs typeface="Segoe UI Light" pitchFamily="34" charset="0"/>
              </a:rPr>
              <a:t>front-end developer at </a:t>
            </a:r>
            <a:r>
              <a:rPr lang="en-US" sz="1600" dirty="0">
                <a:latin typeface="Segoe UI Light" pitchFamily="34" charset="0"/>
                <a:cs typeface="Segoe UI Light" pitchFamily="34" charset="0"/>
              </a:rPr>
              <a:t>rabota.ua</a:t>
            </a:r>
          </a:p>
        </p:txBody>
      </p:sp>
      <p:sp>
        <p:nvSpPr>
          <p:cNvPr id="3" name="Rectangle 2"/>
          <p:cNvSpPr/>
          <p:nvPr/>
        </p:nvSpPr>
        <p:spPr>
          <a:xfrm>
            <a:off x="5605746" y="1880252"/>
            <a:ext cx="371928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Segoe UI Light" pitchFamily="34" charset="0"/>
                <a:cs typeface="Segoe UI Light" pitchFamily="34" charset="0"/>
                <a:hlinkClick r:id="rId4"/>
              </a:rPr>
              <a:t>https://ua.linkedin.com/in/fnnzzz</a:t>
            </a:r>
            <a:endParaRPr lang="en-US" sz="2000" dirty="0">
              <a:latin typeface="Segoe UI Light" pitchFamily="34" charset="0"/>
              <a:cs typeface="Segoe UI Light" pitchFamily="34" charset="0"/>
            </a:endParaRPr>
          </a:p>
          <a:p>
            <a:r>
              <a:rPr lang="en-US" sz="2000" dirty="0">
                <a:latin typeface="Segoe UI Light" pitchFamily="34" charset="0"/>
                <a:cs typeface="Segoe UI Light" pitchFamily="34" charset="0"/>
                <a:hlinkClick r:id="rId5"/>
              </a:rPr>
              <a:t>https://github.com/fnnzzz</a:t>
            </a:r>
            <a:endParaRPr lang="en-US" sz="2000" dirty="0">
              <a:latin typeface="Segoe UI Light" pitchFamily="34" charset="0"/>
              <a:cs typeface="Segoe UI Light" pitchFamily="34" charset="0"/>
            </a:endParaRPr>
          </a:p>
          <a:p>
            <a:endParaRPr lang="en-US" sz="2000" dirty="0"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5746" y="2749353"/>
            <a:ext cx="2090454" cy="209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51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 каких случаях нам нужен </a:t>
            </a:r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290259" y="1636664"/>
            <a:ext cx="6096000" cy="1420004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 smtClean="0">
                <a:latin typeface="Segoe UI Light" pitchFamily="34" charset="0"/>
                <a:cs typeface="Segoe UI Light" pitchFamily="34" charset="0"/>
              </a:rPr>
              <a:t>Гонки состояний (</a:t>
            </a:r>
            <a:r>
              <a:rPr lang="en-US" i="1" dirty="0" smtClean="0">
                <a:latin typeface="Segoe UI Light" pitchFamily="34" charset="0"/>
                <a:cs typeface="Segoe UI Light" pitchFamily="34" charset="0"/>
              </a:rPr>
              <a:t>Race Conditions</a:t>
            </a:r>
            <a:r>
              <a:rPr lang="en-US" sz="2000" dirty="0" smtClean="0">
                <a:latin typeface="Segoe UI Light" pitchFamily="34" charset="0"/>
                <a:cs typeface="Segoe UI Light" pitchFamily="34" charset="0"/>
              </a:rPr>
              <a:t>)</a:t>
            </a:r>
            <a:endParaRPr lang="ru-RU" sz="2000" dirty="0" smtClean="0">
              <a:latin typeface="Segoe UI Light" pitchFamily="34" charset="0"/>
              <a:cs typeface="Segoe UI Light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Сложный поток данных (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data-flow)</a:t>
            </a:r>
            <a:endParaRPr lang="ru-RU" sz="2000" dirty="0">
              <a:latin typeface="Segoe UI Light" pitchFamily="34" charset="0"/>
              <a:cs typeface="Segoe UI Light" pitchFamily="34" charset="0"/>
            </a:endParaRPr>
          </a:p>
          <a:p>
            <a:pPr>
              <a:lnSpc>
                <a:spcPct val="150000"/>
              </a:lnSpc>
            </a:pPr>
            <a:endParaRPr lang="en-US" sz="2000" dirty="0" smtClean="0">
              <a:latin typeface="Segoe UI Light" pitchFamily="34" charset="0"/>
              <a:cs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562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 каких случаях нам нужен </a:t>
            </a:r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168" y="1752600"/>
            <a:ext cx="6540464" cy="408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0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 каких случаях нам нужен </a:t>
            </a:r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290258" y="1636664"/>
            <a:ext cx="800614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Гонки состояний (</a:t>
            </a:r>
            <a:r>
              <a:rPr lang="en-US" i="1" dirty="0">
                <a:latin typeface="Segoe UI Light" pitchFamily="34" charset="0"/>
                <a:cs typeface="Segoe UI Light" pitchFamily="34" charset="0"/>
              </a:rPr>
              <a:t>Race Conditions</a:t>
            </a:r>
            <a:r>
              <a:rPr lang="en-US" sz="2000" dirty="0" smtClean="0">
                <a:latin typeface="Segoe UI Light" pitchFamily="34" charset="0"/>
                <a:cs typeface="Segoe UI Light" pitchFamily="34" charset="0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 smtClean="0">
                <a:latin typeface="Segoe UI Light" pitchFamily="34" charset="0"/>
                <a:cs typeface="Segoe UI Light" pitchFamily="34" charset="0"/>
              </a:rPr>
              <a:t>Сложный </a:t>
            </a: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поток данных (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data-flow)</a:t>
            </a:r>
            <a:endParaRPr lang="ru-RU" sz="2000" dirty="0">
              <a:latin typeface="Segoe UI Light" pitchFamily="34" charset="0"/>
              <a:cs typeface="Segoe UI Light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Одни и те же данные в разных местах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Множество действий 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(actions)</a:t>
            </a:r>
          </a:p>
        </p:txBody>
      </p:sp>
    </p:spTree>
    <p:extLst>
      <p:ext uri="{BB962C8B-B14F-4D97-AF65-F5344CB8AC3E}">
        <p14:creationId xmlns:p14="http://schemas.microsoft.com/office/powerpoint/2010/main" val="209606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b="1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три основных принципа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73"/>
          <a:stretch/>
        </p:blipFill>
        <p:spPr>
          <a:xfrm>
            <a:off x="1730789" y="2447683"/>
            <a:ext cx="1675808" cy="14382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94"/>
          <a:stretch/>
        </p:blipFill>
        <p:spPr>
          <a:xfrm>
            <a:off x="5486400" y="2421769"/>
            <a:ext cx="1716224" cy="14382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87"/>
          <a:stretch/>
        </p:blipFill>
        <p:spPr>
          <a:xfrm>
            <a:off x="8574948" y="2112522"/>
            <a:ext cx="2252571" cy="188345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565936" y="4273448"/>
            <a:ext cx="207332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Store</a:t>
            </a:r>
            <a:r>
              <a:rPr lang="en-US" sz="20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sz="2000" dirty="0" smtClean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только для </a:t>
            </a:r>
          </a:p>
          <a:p>
            <a:pPr algn="ctr"/>
            <a:r>
              <a:rPr lang="ru-RU" sz="2000" dirty="0" smtClean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чтения</a:t>
            </a:r>
            <a:endParaRPr lang="ru-RU" sz="20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154666" y="4273448"/>
            <a:ext cx="223298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Actions</a:t>
            </a:r>
            <a:r>
              <a:rPr lang="en-US" sz="20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sz="20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вызывают</a:t>
            </a:r>
          </a:p>
          <a:p>
            <a:pPr algn="ctr"/>
            <a:r>
              <a:rPr lang="ru-RU" sz="20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изменения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429668" y="4273448"/>
            <a:ext cx="25431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Reducers</a:t>
            </a:r>
            <a:r>
              <a:rPr lang="en-US" sz="20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sz="20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обновляют </a:t>
            </a:r>
          </a:p>
          <a:p>
            <a:pPr algn="ctr"/>
            <a:r>
              <a:rPr lang="en-US" sz="20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Store</a:t>
            </a:r>
            <a:endParaRPr lang="ru-RU" sz="20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01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8" grpId="0"/>
      <p:bldP spid="1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Actions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265238" y="2028666"/>
            <a:ext cx="53914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Segoe UI Light" pitchFamily="34" charset="0"/>
                <a:cs typeface="Segoe UI Light" pitchFamily="34" charset="0"/>
              </a:rPr>
              <a:t>Это просто объект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Segoe UI Light" pitchFamily="34" charset="0"/>
                <a:cs typeface="Segoe UI Light" pitchFamily="34" charset="0"/>
              </a:rPr>
              <a:t>Вызывается с помощью </a:t>
            </a:r>
            <a:r>
              <a:rPr lang="en-US" dirty="0" err="1">
                <a:latin typeface="Consolas" panose="020B0609020204030204" pitchFamily="49" charset="0"/>
                <a:cs typeface="Segoe UI Light" pitchFamily="34" charset="0"/>
              </a:rPr>
              <a:t>store.dispatch</a:t>
            </a:r>
            <a:r>
              <a:rPr lang="en-US" dirty="0" smtClean="0">
                <a:latin typeface="Consolas" panose="020B0609020204030204" pitchFamily="49" charset="0"/>
                <a:cs typeface="Segoe UI Light" pitchFamily="34" charset="0"/>
              </a:rPr>
              <a:t>({…})</a:t>
            </a:r>
            <a:endParaRPr lang="ru-RU" dirty="0">
              <a:latin typeface="Consolas" panose="020B0609020204030204" pitchFamily="49" charset="0"/>
              <a:cs typeface="Segoe UI Light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676400" y="3093146"/>
            <a:ext cx="4572000" cy="193899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Operator Mono Book" panose="02000009000000000000" pitchFamily="49" charset="0"/>
              </a:rPr>
              <a:t>function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 </a:t>
            </a:r>
            <a:r>
              <a:rPr lang="en-US" sz="2000" dirty="0" err="1" smtClean="0">
                <a:solidFill>
                  <a:schemeClr val="accent5"/>
                </a:solidFill>
                <a:latin typeface="Operator Mono Book" panose="02000009000000000000" pitchFamily="49" charset="0"/>
              </a:rPr>
              <a:t>doWelcome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()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{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    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return {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	</a:t>
            </a:r>
            <a:r>
              <a:rPr lang="en-US" sz="2000" dirty="0" smtClean="0">
                <a:solidFill>
                  <a:schemeClr val="accent3">
                    <a:lumMod val="75000"/>
                  </a:schemeClr>
                </a:solidFill>
                <a:latin typeface="Operator Mono Book" panose="02000009000000000000" pitchFamily="49" charset="0"/>
              </a:rPr>
              <a:t>type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: </a:t>
            </a: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WELCOME_ACTION</a:t>
            </a: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,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    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	</a:t>
            </a:r>
            <a:r>
              <a:rPr lang="en-US" sz="2000" dirty="0" smtClean="0">
                <a:solidFill>
                  <a:schemeClr val="accent3">
                    <a:lumMod val="75000"/>
                  </a:schemeClr>
                </a:solidFill>
                <a:latin typeface="Operator Mono Book" panose="02000009000000000000" pitchFamily="49" charset="0"/>
              </a:rPr>
              <a:t>text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: </a:t>
            </a: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Hello 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World</a:t>
            </a:r>
            <a:r>
              <a:rPr lang="ru-RU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“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   }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Operator Mono Book" panose="02000009000000000000" pitchFamily="49" charset="0"/>
            </a:endParaRPr>
          </a:p>
          <a:p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rator Mono Book" panose="02000009000000000000" pitchFamily="49" charset="0"/>
              </a:rPr>
              <a:t>}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162800" y="2027810"/>
            <a:ext cx="4572000" cy="224676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ACTION:</a:t>
            </a:r>
          </a:p>
          <a:p>
            <a:endParaRPr lang="en-US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type: “PLAY_MUSIC”,</a:t>
            </a:r>
          </a:p>
          <a:p>
            <a:r>
              <a:rPr lang="en-US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  payload: {</a:t>
            </a:r>
          </a:p>
          <a:p>
            <a:r>
              <a:rPr lang="en-US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	artist: “Foals”,</a:t>
            </a:r>
          </a:p>
          <a:p>
            <a:r>
              <a:rPr lang="en-US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	track: “Spanish Sahara” </a:t>
            </a:r>
          </a:p>
          <a:p>
            <a:r>
              <a:rPr lang="en-US" sz="2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 }</a:t>
            </a:r>
            <a:endParaRPr lang="en-US" sz="2000" i="1" dirty="0">
              <a:solidFill>
                <a:schemeClr val="tx1">
                  <a:lumMod val="65000"/>
                  <a:lumOff val="35000"/>
                </a:schemeClr>
              </a:solidFill>
              <a:latin typeface="Operator Mono Book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24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3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Reducers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265238" y="1717292"/>
            <a:ext cx="91741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 Light" pitchFamily="34" charset="0"/>
                <a:cs typeface="Segoe UI Light" pitchFamily="34" charset="0"/>
              </a:rPr>
              <a:t>Actions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dirty="0">
                <a:latin typeface="Segoe UI Light" pitchFamily="34" charset="0"/>
                <a:cs typeface="Segoe UI Light" pitchFamily="34" charset="0"/>
              </a:rPr>
              <a:t>говорят об изменениях. </a:t>
            </a:r>
            <a:r>
              <a:rPr lang="en-US" b="1" dirty="0">
                <a:latin typeface="Segoe UI Light" pitchFamily="34" charset="0"/>
                <a:cs typeface="Segoe UI Light" pitchFamily="34" charset="0"/>
              </a:rPr>
              <a:t>Reducers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dirty="0">
                <a:latin typeface="Segoe UI Light" pitchFamily="34" charset="0"/>
                <a:cs typeface="Segoe UI Light" pitchFamily="34" charset="0"/>
              </a:rPr>
              <a:t>их производят. 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Segoe UI Light" pitchFamily="34" charset="0"/>
                <a:cs typeface="Segoe UI Light" pitchFamily="34" charset="0"/>
              </a:rPr>
              <a:t>Не изменяют текущий стейт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— </a:t>
            </a:r>
            <a:r>
              <a:rPr lang="ru-RU" dirty="0">
                <a:latin typeface="Segoe UI Light" pitchFamily="34" charset="0"/>
                <a:cs typeface="Segoe UI Light" pitchFamily="34" charset="0"/>
              </a:rPr>
              <a:t>возвращают новый.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Segoe UI Light" pitchFamily="34" charset="0"/>
                <a:cs typeface="Segoe UI Light" pitchFamily="34" charset="0"/>
              </a:rPr>
              <a:t>Являются чистыми функциями.</a:t>
            </a:r>
            <a:endParaRPr lang="ru-RU" dirty="0">
              <a:latin typeface="Consolas" panose="020B0609020204030204" pitchFamily="49" charset="0"/>
              <a:cs typeface="Segoe UI Light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144248"/>
            <a:ext cx="7620000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88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Reducers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265238" y="1717292"/>
            <a:ext cx="91741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 Light" pitchFamily="34" charset="0"/>
                <a:cs typeface="Segoe UI Light" pitchFamily="34" charset="0"/>
              </a:rPr>
              <a:t>Actions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dirty="0">
                <a:latin typeface="Segoe UI Light" pitchFamily="34" charset="0"/>
                <a:cs typeface="Segoe UI Light" pitchFamily="34" charset="0"/>
              </a:rPr>
              <a:t>говорят об изменениях. </a:t>
            </a:r>
            <a:r>
              <a:rPr lang="en-US" b="1" dirty="0">
                <a:latin typeface="Segoe UI Light" pitchFamily="34" charset="0"/>
                <a:cs typeface="Segoe UI Light" pitchFamily="34" charset="0"/>
              </a:rPr>
              <a:t>Reducers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dirty="0">
                <a:latin typeface="Segoe UI Light" pitchFamily="34" charset="0"/>
                <a:cs typeface="Segoe UI Light" pitchFamily="34" charset="0"/>
              </a:rPr>
              <a:t>их производят. 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Segoe UI Light" pitchFamily="34" charset="0"/>
                <a:cs typeface="Segoe UI Light" pitchFamily="34" charset="0"/>
              </a:rPr>
              <a:t>Не изменяют текущий стейт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— </a:t>
            </a:r>
            <a:r>
              <a:rPr lang="ru-RU" dirty="0">
                <a:latin typeface="Segoe UI Light" pitchFamily="34" charset="0"/>
                <a:cs typeface="Segoe UI Light" pitchFamily="34" charset="0"/>
              </a:rPr>
              <a:t>возвращают новый.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Segoe UI Light" pitchFamily="34" charset="0"/>
                <a:cs typeface="Segoe UI Light" pitchFamily="34" charset="0"/>
              </a:rPr>
              <a:t>Являются чистыми функциями.</a:t>
            </a:r>
            <a:endParaRPr lang="ru-RU" dirty="0">
              <a:latin typeface="Consolas" panose="020B0609020204030204" pitchFamily="49" charset="0"/>
              <a:cs typeface="Segoe UI Light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6442" t="12420" r="19766" b="15052"/>
          <a:stretch/>
        </p:blipFill>
        <p:spPr>
          <a:xfrm>
            <a:off x="5334000" y="2640622"/>
            <a:ext cx="64008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13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Reducers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265238" y="1717292"/>
            <a:ext cx="91741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 Light" pitchFamily="34" charset="0"/>
                <a:cs typeface="Segoe UI Light" pitchFamily="34" charset="0"/>
              </a:rPr>
              <a:t>Actions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dirty="0">
                <a:latin typeface="Segoe UI Light" pitchFamily="34" charset="0"/>
                <a:cs typeface="Segoe UI Light" pitchFamily="34" charset="0"/>
              </a:rPr>
              <a:t>говорят об изменениях. </a:t>
            </a:r>
            <a:r>
              <a:rPr lang="en-US" b="1" dirty="0">
                <a:latin typeface="Segoe UI Light" pitchFamily="34" charset="0"/>
                <a:cs typeface="Segoe UI Light" pitchFamily="34" charset="0"/>
              </a:rPr>
              <a:t>Reducers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dirty="0">
                <a:latin typeface="Segoe UI Light" pitchFamily="34" charset="0"/>
                <a:cs typeface="Segoe UI Light" pitchFamily="34" charset="0"/>
              </a:rPr>
              <a:t>их производят. 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Segoe UI Light" pitchFamily="34" charset="0"/>
                <a:cs typeface="Segoe UI Light" pitchFamily="34" charset="0"/>
              </a:rPr>
              <a:t>Не изменяют текущий стейт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— </a:t>
            </a:r>
            <a:r>
              <a:rPr lang="ru-RU" dirty="0">
                <a:latin typeface="Segoe UI Light" pitchFamily="34" charset="0"/>
                <a:cs typeface="Segoe UI Light" pitchFamily="34" charset="0"/>
              </a:rPr>
              <a:t>возвращают новый.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Segoe UI Light" pitchFamily="34" charset="0"/>
                <a:cs typeface="Segoe UI Light" pitchFamily="34" charset="0"/>
              </a:rPr>
              <a:t>Являются чистыми функциями.</a:t>
            </a:r>
            <a:endParaRPr lang="ru-RU" dirty="0">
              <a:latin typeface="Consolas" panose="020B0609020204030204" pitchFamily="49" charset="0"/>
              <a:cs typeface="Segoe UI Light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781800" y="3352800"/>
            <a:ext cx="4648200" cy="1200329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endParaRPr lang="en-US" sz="2400" dirty="0">
              <a:solidFill>
                <a:schemeClr val="accent3">
                  <a:lumMod val="50000"/>
                </a:schemeClr>
              </a:solidFill>
              <a:latin typeface="Operator Mono Book" panose="02000009000000000000" pitchFamily="49" charset="0"/>
            </a:endParaRP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</a:rPr>
              <a:t>  return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Operator Mono Book" panose="02000009000000000000" pitchFamily="49" charset="0"/>
              </a:rPr>
              <a:t> { …state, name }</a:t>
            </a:r>
          </a:p>
          <a:p>
            <a:endParaRPr lang="en-US" sz="2400" dirty="0">
              <a:solidFill>
                <a:schemeClr val="tx2">
                  <a:lumMod val="75000"/>
                </a:schemeClr>
              </a:solidFill>
              <a:latin typeface="Operator Mono Book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68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Reducers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13" name="Заголовок 1"/>
          <p:cNvSpPr txBox="1">
            <a:spLocks/>
          </p:cNvSpPr>
          <p:nvPr/>
        </p:nvSpPr>
        <p:spPr bwMode="auto">
          <a:xfrm>
            <a:off x="1600200" y="2813844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Operator Mono Light" panose="02000009000000000000" pitchFamily="49" charset="0"/>
                <a:cs typeface="Segoe UI Light" pitchFamily="34" charset="0"/>
              </a:rPr>
              <a:t>state.name = “Alex”</a:t>
            </a:r>
            <a:endParaRPr lang="ru-RU" sz="3600" dirty="0">
              <a:solidFill>
                <a:schemeClr val="tx2">
                  <a:lumMod val="75000"/>
                </a:schemeClr>
              </a:solidFill>
              <a:latin typeface="Segoe UI Light" pitchFamily="34" charset="0"/>
              <a:cs typeface="Segoe UI Light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8382000" y="26384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6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Store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265238" y="2103299"/>
            <a:ext cx="3857146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* </a:t>
            </a:r>
            <a:r>
              <a:rPr lang="en-US" b="1" dirty="0" err="1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store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.dispatch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(action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* </a:t>
            </a:r>
            <a:r>
              <a:rPr lang="en-US" b="1" dirty="0" err="1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store</a:t>
            </a:r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.getState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* </a:t>
            </a:r>
            <a:r>
              <a:rPr lang="en-US" b="1" dirty="0" err="1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store</a:t>
            </a:r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.subscribe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(listener)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*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replaceReducer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(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nextReducer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)</a:t>
            </a:r>
            <a:endParaRPr lang="ru-RU" dirty="0">
              <a:solidFill>
                <a:schemeClr val="accent3">
                  <a:lumMod val="50000"/>
                </a:schemeClr>
              </a:solidFill>
              <a:latin typeface="Consolas" panose="020B0609020204030204" pitchFamily="49" charset="0"/>
              <a:cs typeface="Segoe UI Light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719866" y="1733967"/>
            <a:ext cx="1074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Store API</a:t>
            </a:r>
            <a:endParaRPr lang="ru-RU" u="sng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600" y="2392857"/>
            <a:ext cx="2057143" cy="1761905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8006011" y="2592766"/>
            <a:ext cx="604589" cy="228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6003637" y="3244334"/>
            <a:ext cx="184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ru-RU" dirty="0">
              <a:solidFill>
                <a:schemeClr val="tx2">
                  <a:lumMod val="75000"/>
                </a:schemeClr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994342" y="2356196"/>
            <a:ext cx="1417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latin typeface="Segoe UI Light" pitchFamily="34" charset="0"/>
                <a:cs typeface="Segoe UI Light" pitchFamily="34" charset="0"/>
              </a:rPr>
              <a:t>Store</a:t>
            </a:r>
            <a:endParaRPr lang="ru-RU" sz="1600" b="1" dirty="0">
              <a:solidFill>
                <a:schemeClr val="tx2">
                  <a:lumMod val="75000"/>
                </a:schemeClr>
              </a:solidFill>
              <a:latin typeface="Segoe UI Light" pitchFamily="34" charset="0"/>
              <a:cs typeface="Segoe UI Light" pitchFamily="34" charset="0"/>
            </a:endParaRPr>
          </a:p>
        </p:txBody>
      </p:sp>
      <p:cxnSp>
        <p:nvCxnSpPr>
          <p:cNvPr id="29" name="Straight Arrow Connector 28"/>
          <p:cNvCxnSpPr>
            <a:cxnSpLocks/>
          </p:cNvCxnSpPr>
          <p:nvPr/>
        </p:nvCxnSpPr>
        <p:spPr>
          <a:xfrm flipV="1">
            <a:off x="7791050" y="3668767"/>
            <a:ext cx="362350" cy="363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7293863" y="3993879"/>
            <a:ext cx="5711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Segoe UI Light" pitchFamily="34" charset="0"/>
                <a:cs typeface="Segoe UI Light" pitchFamily="34" charset="0"/>
              </a:rPr>
              <a:t>users</a:t>
            </a:r>
            <a:endParaRPr lang="ru-RU" sz="1400" dirty="0">
              <a:solidFill>
                <a:schemeClr val="tx2">
                  <a:lumMod val="75000"/>
                </a:schemeClr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678929" y="4124477"/>
            <a:ext cx="9108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Segoe UI Light" pitchFamily="34" charset="0"/>
                <a:cs typeface="Segoe UI Light" pitchFamily="34" charset="0"/>
              </a:rPr>
              <a:t>messages</a:t>
            </a:r>
            <a:endParaRPr lang="ru-RU" sz="1400" dirty="0">
              <a:solidFill>
                <a:schemeClr val="tx2">
                  <a:lumMod val="75000"/>
                </a:schemeClr>
              </a:solidFill>
              <a:latin typeface="Segoe UI Light" pitchFamily="34" charset="0"/>
              <a:cs typeface="Segoe UI Light" pitchFamily="34" charset="0"/>
            </a:endParaRPr>
          </a:p>
        </p:txBody>
      </p:sp>
      <p:cxnSp>
        <p:nvCxnSpPr>
          <p:cNvPr id="34" name="Straight Arrow Connector 33"/>
          <p:cNvCxnSpPr>
            <a:cxnSpLocks/>
          </p:cNvCxnSpPr>
          <p:nvPr/>
        </p:nvCxnSpPr>
        <p:spPr>
          <a:xfrm flipH="1" flipV="1">
            <a:off x="9586139" y="3734363"/>
            <a:ext cx="178040" cy="420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84" name="Rectangle 16383"/>
          <p:cNvSpPr/>
          <p:nvPr/>
        </p:nvSpPr>
        <p:spPr>
          <a:xfrm>
            <a:off x="6248400" y="1734175"/>
            <a:ext cx="4876800" cy="31428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386" name="Straight Arrow Connector 16385"/>
          <p:cNvCxnSpPr>
            <a:cxnSpLocks/>
          </p:cNvCxnSpPr>
          <p:nvPr/>
        </p:nvCxnSpPr>
        <p:spPr>
          <a:xfrm flipH="1">
            <a:off x="3794392" y="2592766"/>
            <a:ext cx="3499471" cy="2284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402455" y="3967460"/>
            <a:ext cx="4176143" cy="923330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  </a:t>
            </a:r>
          </a:p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  </a:t>
            </a:r>
            <a:r>
              <a:rPr lang="en-US" b="1" dirty="0" err="1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createStore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(</a:t>
            </a:r>
            <a:r>
              <a:rPr lang="en-US" b="1" dirty="0" err="1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globalReducer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  <a:cs typeface="Segoe UI Light" pitchFamily="34" charset="0"/>
              </a:rPr>
              <a:t>)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90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 этом курсе вы узнаете: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265238" y="1783586"/>
            <a:ext cx="5867568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Тонкости и нюансы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 React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Оптимизация производительности приложений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err="1">
                <a:latin typeface="Segoe UI Light" pitchFamily="34" charset="0"/>
                <a:cs typeface="Segoe UI Light" pitchFamily="34" charset="0"/>
              </a:rPr>
              <a:t>Redux</a:t>
            </a:r>
            <a:endParaRPr lang="en-US" sz="2000" dirty="0">
              <a:latin typeface="Segoe UI Light" pitchFamily="34" charset="0"/>
              <a:cs typeface="Segoe UI Light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Инструменты </a:t>
            </a:r>
            <a:r>
              <a:rPr lang="en-US" sz="2000" dirty="0">
                <a:latin typeface="Segoe UI Light" pitchFamily="34" charset="0"/>
                <a:cs typeface="Segoe UI Light" pitchFamily="34" charset="0"/>
              </a:rPr>
              <a:t>React </a:t>
            </a:r>
            <a:r>
              <a:rPr lang="ru-RU" sz="2000" dirty="0">
                <a:latin typeface="Segoe UI Light" pitchFamily="34" charset="0"/>
                <a:cs typeface="Segoe UI Light" pitchFamily="34" charset="0"/>
              </a:rPr>
              <a:t>экосистемы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000" dirty="0">
                <a:latin typeface="Segoe UI Light" pitchFamily="34" charset="0"/>
                <a:cs typeface="Segoe UI Light" pitchFamily="34" charset="0"/>
              </a:rPr>
              <a:t>Тестирование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Segoe UI Light" pitchFamily="34" charset="0"/>
                <a:cs typeface="Segoe UI Light" pitchFamily="34" charset="0"/>
              </a:rPr>
              <a:t>Server Side Rendering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Segoe UI Light" pitchFamily="34" charset="0"/>
                <a:cs typeface="Segoe UI Light" pitchFamily="34" charset="0"/>
              </a:rPr>
              <a:t>Isomorphic/Universal </a:t>
            </a:r>
            <a:r>
              <a:rPr lang="ru-RU" sz="2000" dirty="0">
                <a:latin typeface="Segoe UI Light" pitchFamily="34" charset="0"/>
                <a:cs typeface="Segoe UI Light" pitchFamily="34" charset="0"/>
              </a:rPr>
              <a:t>приложения</a:t>
            </a:r>
            <a:endParaRPr lang="en-US" sz="2000" dirty="0">
              <a:latin typeface="Segoe UI Light" pitchFamily="34" charset="0"/>
              <a:cs typeface="Segoe UI Light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Redux Flow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265238" y="1733550"/>
            <a:ext cx="2011362" cy="781050"/>
            <a:chOff x="1016584" y="1728401"/>
            <a:chExt cx="2590800" cy="990600"/>
          </a:xfrm>
        </p:grpSpPr>
        <p:sp>
          <p:nvSpPr>
            <p:cNvPr id="2" name="Rectangle 1"/>
            <p:cNvSpPr/>
            <p:nvPr/>
          </p:nvSpPr>
          <p:spPr>
            <a:xfrm>
              <a:off x="1016584" y="1728401"/>
              <a:ext cx="2590800" cy="990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1485434" y="1969973"/>
              <a:ext cx="1653099" cy="5074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ACTION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265238" y="3295650"/>
            <a:ext cx="2011362" cy="781050"/>
            <a:chOff x="1016584" y="1728401"/>
            <a:chExt cx="2590800" cy="990600"/>
          </a:xfrm>
        </p:grpSpPr>
        <p:sp>
          <p:nvSpPr>
            <p:cNvPr id="38" name="Rectangle 37"/>
            <p:cNvSpPr/>
            <p:nvPr/>
          </p:nvSpPr>
          <p:spPr>
            <a:xfrm>
              <a:off x="1016584" y="1728401"/>
              <a:ext cx="2590800" cy="990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485434" y="1969973"/>
              <a:ext cx="1653099" cy="5074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STORE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295400" y="4857750"/>
            <a:ext cx="2011362" cy="781050"/>
            <a:chOff x="1016584" y="1728401"/>
            <a:chExt cx="2590800" cy="990600"/>
          </a:xfrm>
        </p:grpSpPr>
        <p:sp>
          <p:nvSpPr>
            <p:cNvPr id="41" name="Rectangle 40"/>
            <p:cNvSpPr/>
            <p:nvPr/>
          </p:nvSpPr>
          <p:spPr>
            <a:xfrm>
              <a:off x="1016584" y="1728401"/>
              <a:ext cx="2590800" cy="990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485434" y="1969973"/>
              <a:ext cx="1653099" cy="5074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REACT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419600" y="3295650"/>
            <a:ext cx="2011362" cy="781050"/>
            <a:chOff x="1016584" y="1728401"/>
            <a:chExt cx="2590800" cy="990600"/>
          </a:xfrm>
        </p:grpSpPr>
        <p:sp>
          <p:nvSpPr>
            <p:cNvPr id="47" name="Rectangle 46"/>
            <p:cNvSpPr/>
            <p:nvPr/>
          </p:nvSpPr>
          <p:spPr>
            <a:xfrm>
              <a:off x="1016584" y="1728401"/>
              <a:ext cx="2590800" cy="990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251009" y="1969973"/>
              <a:ext cx="2121950" cy="5074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REDUCERS</a:t>
              </a:r>
            </a:p>
          </p:txBody>
        </p:sp>
      </p:grpSp>
      <p:cxnSp>
        <p:nvCxnSpPr>
          <p:cNvPr id="6" name="Straight Arrow Connector 5"/>
          <p:cNvCxnSpPr/>
          <p:nvPr/>
        </p:nvCxnSpPr>
        <p:spPr>
          <a:xfrm>
            <a:off x="2270919" y="2514600"/>
            <a:ext cx="0" cy="7810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2270919" y="4076700"/>
            <a:ext cx="0" cy="7810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Connector: Elbow 12"/>
          <p:cNvCxnSpPr>
            <a:stCxn id="41" idx="1"/>
            <a:endCxn id="2" idx="1"/>
          </p:cNvCxnSpPr>
          <p:nvPr/>
        </p:nvCxnSpPr>
        <p:spPr>
          <a:xfrm rot="10800000">
            <a:off x="1265238" y="2124075"/>
            <a:ext cx="30162" cy="3124200"/>
          </a:xfrm>
          <a:prstGeom prst="bentConnector3">
            <a:avLst>
              <a:gd name="adj1" fmla="val 1457917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/>
          </p:cNvCxnSpPr>
          <p:nvPr/>
        </p:nvCxnSpPr>
        <p:spPr>
          <a:xfrm>
            <a:off x="3276600" y="3581400"/>
            <a:ext cx="1143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cxnSpLocks/>
          </p:cNvCxnSpPr>
          <p:nvPr/>
        </p:nvCxnSpPr>
        <p:spPr>
          <a:xfrm flipH="1">
            <a:off x="3276600" y="3810000"/>
            <a:ext cx="1143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3429000" y="5095100"/>
            <a:ext cx="18094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react-redux provider</a:t>
            </a:r>
          </a:p>
        </p:txBody>
      </p:sp>
      <p:sp>
        <p:nvSpPr>
          <p:cNvPr id="57" name="Rectangle 56"/>
          <p:cNvSpPr/>
          <p:nvPr/>
        </p:nvSpPr>
        <p:spPr>
          <a:xfrm>
            <a:off x="3610428" y="1909347"/>
            <a:ext cx="38459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Operator Mono Book" panose="02000009000000000000" pitchFamily="49" charset="0"/>
              </a:rPr>
              <a:t>{ </a:t>
            </a:r>
            <a:r>
              <a:rPr lang="en-US" sz="1600" dirty="0">
                <a:solidFill>
                  <a:schemeClr val="accent4">
                    <a:lumMod val="75000"/>
                  </a:schemeClr>
                </a:solidFill>
                <a:latin typeface="Operator Mono Book" panose="02000009000000000000" pitchFamily="49" charset="0"/>
              </a:rPr>
              <a:t>type</a:t>
            </a:r>
            <a:r>
              <a:rPr lang="en-US" sz="1600" dirty="0">
                <a:latin typeface="Operator Mono Book" panose="02000009000000000000" pitchFamily="49" charset="0"/>
              </a:rPr>
              <a:t>: “</a:t>
            </a:r>
            <a:r>
              <a:rPr lang="en-US" sz="1600" b="1" dirty="0">
                <a:latin typeface="Operator Mono Book" panose="02000009000000000000" pitchFamily="49" charset="0"/>
              </a:rPr>
              <a:t>NEW_MESSAGE</a:t>
            </a:r>
            <a:r>
              <a:rPr lang="en-US" sz="1600" dirty="0">
                <a:latin typeface="Operator Mono Book" panose="02000009000000000000" pitchFamily="49" charset="0"/>
              </a:rPr>
              <a:t>”, </a:t>
            </a:r>
            <a:r>
              <a:rPr lang="en-US" sz="1600" dirty="0">
                <a:solidFill>
                  <a:schemeClr val="accent4">
                    <a:lumMod val="75000"/>
                  </a:schemeClr>
                </a:solidFill>
                <a:latin typeface="Operator Mono Book" panose="02000009000000000000" pitchFamily="49" charset="0"/>
              </a:rPr>
              <a:t>message</a:t>
            </a:r>
            <a:r>
              <a:rPr lang="en-US" sz="1600" dirty="0">
                <a:latin typeface="Operator Mono Book" panose="02000009000000000000" pitchFamily="49" charset="0"/>
              </a:rPr>
              <a:t> }</a:t>
            </a:r>
          </a:p>
        </p:txBody>
      </p:sp>
      <p:sp>
        <p:nvSpPr>
          <p:cNvPr id="58" name="Rectangle 57"/>
          <p:cNvSpPr/>
          <p:nvPr/>
        </p:nvSpPr>
        <p:spPr>
          <a:xfrm>
            <a:off x="7696200" y="2515004"/>
            <a:ext cx="3730178" cy="2839239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50" dirty="0" err="1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</a:rPr>
              <a:t>const</a:t>
            </a:r>
            <a:r>
              <a:rPr lang="en-US" sz="1050" dirty="0">
                <a:latin typeface="Operator Mono Book" panose="02000009000000000000" pitchFamily="49" charset="0"/>
              </a:rPr>
              <a:t> </a:t>
            </a:r>
            <a:r>
              <a:rPr lang="en-US" sz="1050" dirty="0" err="1">
                <a:latin typeface="Operator Mono Book" panose="02000009000000000000" pitchFamily="49" charset="0"/>
              </a:rPr>
              <a:t>appStore</a:t>
            </a:r>
            <a:r>
              <a:rPr lang="en-US" sz="1050" dirty="0">
                <a:latin typeface="Operator Mono Book" panose="02000009000000000000" pitchFamily="49" charset="0"/>
              </a:rPr>
              <a:t> = {</a:t>
            </a:r>
          </a:p>
          <a:p>
            <a:r>
              <a:rPr lang="en-US" sz="1050" dirty="0">
                <a:latin typeface="Operator Mono Book" panose="02000009000000000000" pitchFamily="49" charset="0"/>
              </a:rPr>
              <a:t>   …</a:t>
            </a:r>
          </a:p>
          <a:p>
            <a:r>
              <a:rPr lang="en-US" sz="1050" dirty="0">
                <a:latin typeface="Operator Mono Book" panose="02000009000000000000" pitchFamily="49" charset="0"/>
              </a:rPr>
              <a:t>   users: {},</a:t>
            </a:r>
          </a:p>
          <a:p>
            <a:r>
              <a:rPr lang="en-US" sz="1050" dirty="0">
                <a:latin typeface="Operator Mono Book" panose="02000009000000000000" pitchFamily="49" charset="0"/>
              </a:rPr>
              <a:t>   messages: []</a:t>
            </a:r>
          </a:p>
          <a:p>
            <a:r>
              <a:rPr lang="en-US" sz="1050" dirty="0">
                <a:latin typeface="Operator Mono Book" panose="02000009000000000000" pitchFamily="49" charset="0"/>
              </a:rPr>
              <a:t>}</a:t>
            </a:r>
          </a:p>
          <a:p>
            <a:endParaRPr lang="en-US" sz="1050" dirty="0">
              <a:latin typeface="Operator Mono Book" panose="02000009000000000000" pitchFamily="49" charset="0"/>
            </a:endParaRPr>
          </a:p>
          <a:p>
            <a:r>
              <a:rPr lang="en-US" sz="1050" dirty="0">
                <a:latin typeface="Operator Mono Book" panose="02000009000000000000" pitchFamily="49" charset="0"/>
              </a:rPr>
              <a:t>…</a:t>
            </a:r>
          </a:p>
          <a:p>
            <a:endParaRPr lang="en-US" sz="1050" dirty="0">
              <a:latin typeface="Operator Mono Book" panose="02000009000000000000" pitchFamily="49" charset="0"/>
            </a:endParaRPr>
          </a:p>
          <a:p>
            <a:r>
              <a:rPr lang="en-US" sz="1050" dirty="0">
                <a:solidFill>
                  <a:schemeClr val="accent3">
                    <a:lumMod val="50000"/>
                  </a:schemeClr>
                </a:solidFill>
                <a:latin typeface="Operator Mono Book" panose="02000009000000000000" pitchFamily="49" charset="0"/>
              </a:rPr>
              <a:t>function</a:t>
            </a:r>
            <a:r>
              <a:rPr lang="en-US" sz="1050" dirty="0">
                <a:latin typeface="Operator Mono Book" panose="02000009000000000000" pitchFamily="49" charset="0"/>
              </a:rPr>
              <a:t> </a:t>
            </a:r>
            <a:r>
              <a:rPr lang="en-US" sz="1050" dirty="0" err="1">
                <a:solidFill>
                  <a:schemeClr val="accent4">
                    <a:lumMod val="75000"/>
                  </a:schemeClr>
                </a:solidFill>
                <a:latin typeface="Operator Mono Book" panose="02000009000000000000" pitchFamily="49" charset="0"/>
              </a:rPr>
              <a:t>appReducer</a:t>
            </a:r>
            <a:r>
              <a:rPr lang="en-US" sz="1050" dirty="0">
                <a:latin typeface="Operator Mono Book" panose="02000009000000000000" pitchFamily="49" charset="0"/>
              </a:rPr>
              <a:t>(state = </a:t>
            </a:r>
            <a:r>
              <a:rPr lang="en-US" sz="1050" dirty="0" err="1">
                <a:latin typeface="Operator Mono Book" panose="02000009000000000000" pitchFamily="49" charset="0"/>
              </a:rPr>
              <a:t>appStore</a:t>
            </a:r>
            <a:r>
              <a:rPr lang="en-US" sz="1050" dirty="0">
                <a:latin typeface="Operator Mono Book" panose="02000009000000000000" pitchFamily="49" charset="0"/>
              </a:rPr>
              <a:t>, action) {</a:t>
            </a:r>
          </a:p>
          <a:p>
            <a:r>
              <a:rPr lang="en-US" sz="1050" dirty="0">
                <a:latin typeface="Operator Mono Book" panose="02000009000000000000" pitchFamily="49" charset="0"/>
              </a:rPr>
              <a:t>   </a:t>
            </a:r>
            <a:r>
              <a:rPr lang="en-US" sz="1050" dirty="0">
                <a:solidFill>
                  <a:schemeClr val="accent4">
                    <a:lumMod val="75000"/>
                  </a:schemeClr>
                </a:solidFill>
                <a:latin typeface="Operator Mono Book" panose="02000009000000000000" pitchFamily="49" charset="0"/>
              </a:rPr>
              <a:t>switch</a:t>
            </a:r>
            <a:r>
              <a:rPr lang="en-US" sz="1050" dirty="0">
                <a:latin typeface="Operator Mono Book" panose="02000009000000000000" pitchFamily="49" charset="0"/>
              </a:rPr>
              <a:t>(</a:t>
            </a:r>
            <a:r>
              <a:rPr lang="en-US" sz="1050" dirty="0" err="1">
                <a:latin typeface="Operator Mono Book" panose="02000009000000000000" pitchFamily="49" charset="0"/>
              </a:rPr>
              <a:t>action.type</a:t>
            </a:r>
            <a:r>
              <a:rPr lang="en-US" sz="1050" dirty="0">
                <a:latin typeface="Operator Mono Book" panose="02000009000000000000" pitchFamily="49" charset="0"/>
              </a:rPr>
              <a:t>) {</a:t>
            </a:r>
          </a:p>
          <a:p>
            <a:r>
              <a:rPr lang="en-US" sz="1050" dirty="0">
                <a:latin typeface="Operator Mono Book" panose="02000009000000000000" pitchFamily="49" charset="0"/>
              </a:rPr>
              <a:t>      </a:t>
            </a:r>
            <a:r>
              <a:rPr lang="en-US" sz="1050" dirty="0">
                <a:solidFill>
                  <a:schemeClr val="accent4">
                    <a:lumMod val="75000"/>
                  </a:schemeClr>
                </a:solidFill>
                <a:latin typeface="Operator Mono Book" panose="02000009000000000000" pitchFamily="49" charset="0"/>
              </a:rPr>
              <a:t>case</a:t>
            </a:r>
            <a:r>
              <a:rPr lang="en-US" sz="1050" dirty="0">
                <a:latin typeface="Operator Mono Book" panose="02000009000000000000" pitchFamily="49" charset="0"/>
              </a:rPr>
              <a:t> “NEW_MESSAGE”:</a:t>
            </a:r>
          </a:p>
          <a:p>
            <a:r>
              <a:rPr lang="en-US" sz="1050" dirty="0">
                <a:latin typeface="Operator Mono Book" panose="02000009000000000000" pitchFamily="49" charset="0"/>
              </a:rPr>
              <a:t>      // … return new state</a:t>
            </a:r>
          </a:p>
          <a:p>
            <a:endParaRPr lang="en-US" sz="1050" dirty="0">
              <a:latin typeface="Operator Mono Book" panose="02000009000000000000" pitchFamily="49" charset="0"/>
            </a:endParaRPr>
          </a:p>
          <a:p>
            <a:r>
              <a:rPr lang="en-US" sz="1050" dirty="0">
                <a:latin typeface="Operator Mono Book" panose="02000009000000000000" pitchFamily="49" charset="0"/>
              </a:rPr>
              <a:t>      …</a:t>
            </a:r>
          </a:p>
          <a:p>
            <a:endParaRPr lang="en-US" sz="1050" dirty="0">
              <a:latin typeface="Operator Mono Book" panose="02000009000000000000" pitchFamily="49" charset="0"/>
            </a:endParaRPr>
          </a:p>
          <a:p>
            <a:r>
              <a:rPr lang="en-US" sz="1050" dirty="0">
                <a:latin typeface="Operator Mono Book" panose="02000009000000000000" pitchFamily="49" charset="0"/>
              </a:rPr>
              <a:t>   }</a:t>
            </a:r>
          </a:p>
          <a:p>
            <a:r>
              <a:rPr lang="en-US" sz="1050" dirty="0">
                <a:latin typeface="Operator Mono Book" panose="02000009000000000000" pitchFamily="49" charset="0"/>
              </a:rPr>
              <a:t>}</a:t>
            </a:r>
          </a:p>
        </p:txBody>
      </p:sp>
      <p:sp>
        <p:nvSpPr>
          <p:cNvPr id="25" name="Arrow: Right 24"/>
          <p:cNvSpPr/>
          <p:nvPr/>
        </p:nvSpPr>
        <p:spPr>
          <a:xfrm>
            <a:off x="6720681" y="3505170"/>
            <a:ext cx="792162" cy="304830"/>
          </a:xfrm>
          <a:prstGeom prst="rightArrow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29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 animBg="1"/>
      <p:bldP spid="2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2133600" y="3124200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40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Заключение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375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D04E1D"/>
                </a:solidFill>
                <a:effectLst/>
                <a:uLnTx/>
                <a:uFillTx/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ITVDN.com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ITVDN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Смотрите наши уроки в видео формате</a:t>
            </a:r>
          </a:p>
        </p:txBody>
      </p:sp>
      <p:sp>
        <p:nvSpPr>
          <p:cNvPr id="44" name="Прямоугольник 1"/>
          <p:cNvSpPr/>
          <p:nvPr/>
        </p:nvSpPr>
        <p:spPr>
          <a:xfrm>
            <a:off x="6629400" y="1521499"/>
            <a:ext cx="48006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+mn-ea"/>
                <a:cs typeface="Segoe UI Light" panose="020B0502040204020203" pitchFamily="34" charset="0"/>
              </a:rPr>
              <a:t>Посмотрите этот урок в </a:t>
            </a:r>
            <a:r>
              <a:rPr kumimoji="0" lang="ru-RU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+mn-ea"/>
                <a:cs typeface="Segoe UI Light" panose="020B0502040204020203" pitchFamily="34" charset="0"/>
              </a:rPr>
              <a:t>видеоформате</a:t>
            </a:r>
            <a: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+mn-ea"/>
                <a:cs typeface="Segoe UI Light" panose="020B0502040204020203" pitchFamily="34" charset="0"/>
              </a:rPr>
              <a:t> 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+mn-ea"/>
                <a:cs typeface="Segoe UI Light" panose="020B0502040204020203" pitchFamily="34" charset="0"/>
              </a:rPr>
              <a:t>на образовательном портале 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+mn-ea"/>
                <a:cs typeface="Segoe UI Light" panose="020B0502040204020203" pitchFamily="34" charset="0"/>
                <a:hlinkClick r:id="rId3"/>
              </a:rPr>
              <a:t>ITVDN.com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/>
              <a:ea typeface="+mn-ea"/>
              <a:cs typeface="Segoe UI Light" panose="020B0502040204020203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+mn-ea"/>
                <a:cs typeface="Segoe UI Light" panose="020B0502040204020203" pitchFamily="34" charset="0"/>
              </a:rPr>
              <a:t>для закрепления пройденного материала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+mn-ea"/>
                <a:cs typeface="Segoe UI Light" panose="020B0502040204020203" pitchFamily="34" charset="0"/>
              </a:rPr>
              <a:t>.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/>
              <a:ea typeface="+mn-ea"/>
              <a:cs typeface="Segoe UI Light" panose="020B0502040204020203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/>
              <a:ea typeface="+mn-ea"/>
              <a:cs typeface="Segoe UI Light" panose="020B0502040204020203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+mn-ea"/>
                <a:cs typeface="Segoe UI Light" panose="020B0502040204020203" pitchFamily="34" charset="0"/>
              </a:rPr>
              <a:t>Все курсы записаны сертифицированными тренерами, которые работают в учебном центре CyberBionic Systematics</a:t>
            </a:r>
          </a:p>
        </p:txBody>
      </p:sp>
      <p:pic>
        <p:nvPicPr>
          <p:cNvPr id="45" name="Picture 2" descr="http://s.developers.org.ua/img/events/ITVDNColorBlackText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1558" y="4311070"/>
            <a:ext cx="2418442" cy="1375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119" y="1619911"/>
            <a:ext cx="5495924" cy="408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3440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>
                <a:solidFill>
                  <a:srgbClr val="D04E1D"/>
                </a:solidFill>
                <a:latin typeface="Segoe UI Light" pitchFamily="34" charset="0"/>
              </a:rPr>
              <a:t>TestProvider.com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5059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45060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45061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Проверка знаний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752475" y="1487488"/>
            <a:ext cx="10687050" cy="4533800"/>
            <a:chOff x="819150" y="1487488"/>
            <a:chExt cx="10687050" cy="4533800"/>
          </a:xfrm>
        </p:grpSpPr>
        <p:pic>
          <p:nvPicPr>
            <p:cNvPr id="45064" name="Picture 2" descr="http://usinformatic.com/images/brands/testprovider.png">
              <a:hlinkClick r:id="rId3"/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8356600" y="4849713"/>
              <a:ext cx="3149600" cy="1171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extBox 16"/>
            <p:cNvSpPr txBox="1"/>
            <p:nvPr/>
          </p:nvSpPr>
          <p:spPr>
            <a:xfrm>
              <a:off x="6705600" y="1487488"/>
              <a:ext cx="4800600" cy="36925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ju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TestProvider</a:t>
              </a: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 – это </a:t>
              </a:r>
              <a:r>
                <a:rPr 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online-</a:t>
              </a:r>
              <a:r>
                <a:rPr lang="ru-RU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сервис </a:t>
              </a: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проверки знаний по информационным технологиям. С его помощью Вы можете оценить Ваш уровень и выявить слабые места. Он будет полезен как в процессе изучения технологии, так </a:t>
              </a:r>
              <a:r>
                <a:rPr lang="ru-RU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и</a:t>
              </a:r>
              <a:r>
                <a:rPr 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 </a:t>
              </a:r>
              <a:r>
                <a:rPr lang="ru-RU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для </a:t>
              </a: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общей оценки знаний </a:t>
              </a:r>
              <a:r>
                <a:rPr 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IT</a:t>
              </a:r>
              <a:r>
                <a:rPr lang="ru-RU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-специалиста</a:t>
              </a: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.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cs"/>
              </a:endParaRP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cs"/>
              </a:endParaRP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После каждого урока проходите тестирование для проверки знаний</a:t>
              </a: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 </a:t>
              </a: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на </a:t>
              </a: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  <a:hlinkClick r:id="rId5" action="ppaction://hlinkfile"/>
                </a:rPr>
                <a:t>TestProvider.com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cs"/>
              </a:endParaRP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cs"/>
              </a:endParaRP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cs typeface="+mn-cs"/>
                </a:rPr>
                <a:t>Успешное прохождение финального тестирования позволит Вам получить соответствующий Сертификат.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150" y="1487488"/>
              <a:ext cx="5747860" cy="44672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9862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5" name="Прямоугольник 24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31" name="Группа 30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Заголовок 1"/>
          <p:cNvSpPr txBox="1">
            <a:spLocks/>
          </p:cNvSpPr>
          <p:nvPr/>
        </p:nvSpPr>
        <p:spPr>
          <a:xfrm>
            <a:off x="1866900" y="2743200"/>
            <a:ext cx="8458200" cy="12322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Q&amp;A</a:t>
            </a:r>
            <a:endParaRPr lang="ru-RU" sz="80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8846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Заголовок 1"/>
          <p:cNvSpPr txBox="1">
            <a:spLocks/>
          </p:cNvSpPr>
          <p:nvPr/>
        </p:nvSpPr>
        <p:spPr>
          <a:xfrm>
            <a:off x="76201" y="190500"/>
            <a:ext cx="1199565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Информационный видеосервис для разработчиков программного обеспечения</a:t>
            </a:r>
            <a:endParaRPr lang="en-US" sz="2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9" name="Группа 18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20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5" name="Рисунок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4" t="16041" r="26020" b="29812"/>
          <a:stretch/>
        </p:blipFill>
        <p:spPr>
          <a:xfrm>
            <a:off x="4694836" y="2447046"/>
            <a:ext cx="2758380" cy="143915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144" y="5715000"/>
            <a:ext cx="6509763" cy="41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9584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Этот курс предполагает знания: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9575" y="2343227"/>
            <a:ext cx="3752850" cy="240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5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12746"/>
          <a:stretch/>
        </p:blipFill>
        <p:spPr>
          <a:xfrm>
            <a:off x="1591173" y="1295400"/>
            <a:ext cx="9076827" cy="4267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2743200" y="1676400"/>
            <a:ext cx="1600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156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Этот курс предполагает знания: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742" y="2327994"/>
            <a:ext cx="3752850" cy="2404169"/>
          </a:xfrm>
          <a:prstGeom prst="rect">
            <a:avLst/>
          </a:prstGeom>
        </p:spPr>
      </p:pic>
      <p:pic>
        <p:nvPicPr>
          <p:cNvPr id="3" name="Picture 2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327994"/>
            <a:ext cx="4269086" cy="240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2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-3616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028" y="1707395"/>
            <a:ext cx="8711943" cy="359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4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 smtClean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jQuery???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133600"/>
            <a:ext cx="476250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60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React Advanced</a:t>
            </a: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 smtClean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One way data-binding</a:t>
            </a:r>
            <a:endParaRPr lang="ru-RU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itchFamily="34" charset="0"/>
                <a:cs typeface="Segoe UI Light" pitchFamily="34" charset="0"/>
              </a:rPr>
              <a:t>ITVDN</a:t>
            </a:r>
            <a:endParaRPr lang="en-US" sz="2000">
              <a:latin typeface="Calibri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400" y="-209237"/>
            <a:ext cx="62562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1893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cdn.tutsplus.com/net/uploads/2013/11/data-event-flo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362" y="1900147"/>
            <a:ext cx="5629275" cy="3276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674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Введение в Enterprise Librar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Введение в Enterprise Librar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39254</TotalTime>
  <Words>989</Words>
  <Application>Microsoft Office PowerPoint</Application>
  <PresentationFormat>Widescreen</PresentationFormat>
  <Paragraphs>321</Paragraphs>
  <Slides>35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Arial</vt:lpstr>
      <vt:lpstr>Calibri</vt:lpstr>
      <vt:lpstr>Consolas</vt:lpstr>
      <vt:lpstr>Operator Mono Book</vt:lpstr>
      <vt:lpstr>Operator Mono Light</vt:lpstr>
      <vt:lpstr>Segoe UI</vt:lpstr>
      <vt:lpstr>Segoe UI Light</vt:lpstr>
      <vt:lpstr>Segoe UI Semibold</vt:lpstr>
      <vt:lpstr>Wingdings</vt:lpstr>
      <vt:lpstr>Введение в Enterprise Library</vt:lpstr>
      <vt:lpstr>1_Введение в Enterprise Library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Enterprise Library</dc:title>
  <dc:creator>Alexander</dc:creator>
  <cp:lastModifiedBy>Vlad Feninets</cp:lastModifiedBy>
  <cp:revision>809</cp:revision>
  <dcterms:created xsi:type="dcterms:W3CDTF">2010-11-10T13:30:04Z</dcterms:created>
  <dcterms:modified xsi:type="dcterms:W3CDTF">2017-01-31T09:15:26Z</dcterms:modified>
</cp:coreProperties>
</file>

<file path=docProps/thumbnail.jpeg>
</file>